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2E5-CD19-4807-BCF0-402EA380CBEE}" type="datetimeFigureOut">
              <a:rPr lang="uk-UA" smtClean="0"/>
              <a:t>12.04.2017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C0A9-44D7-405A-9857-7A58DA0E01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77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D2E5-CD19-4807-BCF0-402EA380CBEE}" type="datetimeFigureOut">
              <a:rPr lang="uk-UA" smtClean="0"/>
              <a:t>12.04.2017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C0A9-44D7-405A-9857-7A58DA0E01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9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2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 </a:t>
            </a:r>
            <a:br>
              <a:rPr lang="ru-RU" smtClean="0"/>
            </a:br>
            <a:r>
              <a:rPr lang="ru-RU" smtClean="0"/>
              <a:t>   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uk-UA" sz="1800" b="1" smtClean="0">
                <a:solidFill>
                  <a:srgbClr val="FF0000"/>
                </a:solidFill>
                <a:latin typeface="Georgia" pitchFamily="18" charset="0"/>
              </a:rPr>
              <a:t>Ціна  паління   -  життя</a:t>
            </a:r>
            <a:r>
              <a:rPr lang="uk-UA" sz="1800" b="1" smtClean="0">
                <a:solidFill>
                  <a:schemeClr val="tx2"/>
                </a:solidFill>
                <a:latin typeface="Georgia" pitchFamily="18" charset="0"/>
              </a:rPr>
              <a:t>,</a:t>
            </a:r>
            <a:r>
              <a:rPr lang="uk-UA" sz="1800" b="1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uk-UA" sz="1800" b="1" smtClean="0">
                <a:latin typeface="Georgia" pitchFamily="18" charset="0"/>
              </a:rPr>
              <a:t>безневинна   на   вигляд    сигарета,      яка   є   для   багатьох   спочатку   забавою,   а   потім    задоволенням,     </a:t>
            </a:r>
            <a:r>
              <a:rPr lang="uk-UA" sz="1800" b="1" smtClean="0">
                <a:solidFill>
                  <a:schemeClr val="tx2"/>
                </a:solidFill>
                <a:latin typeface="Georgia" pitchFamily="18" charset="0"/>
              </a:rPr>
              <a:t>перетворюється      з</a:t>
            </a:r>
            <a:r>
              <a:rPr lang="uk-UA" sz="1800" b="1" smtClean="0">
                <a:latin typeface="Georgia" pitchFamily="18" charset="0"/>
              </a:rPr>
              <a:t>   часом   на   ворога,   забирає    здоров'я  у  кожного  -   хто   не    зумів     вчасно  одуматися.</a:t>
            </a:r>
            <a:r>
              <a:rPr lang="uk-UA" sz="2000" b="1" smtClean="0">
                <a:latin typeface="Georgia" pitchFamily="18" charset="0"/>
              </a:rPr>
              <a:t/>
            </a:r>
            <a:br>
              <a:rPr lang="uk-UA" sz="2000" b="1" smtClean="0">
                <a:latin typeface="Georgia" pitchFamily="18" charset="0"/>
              </a:rPr>
            </a:br>
            <a:r>
              <a:rPr lang="uk-UA" sz="2000" b="1" smtClean="0">
                <a:latin typeface="Georgia" pitchFamily="18" charset="0"/>
              </a:rPr>
              <a:t/>
            </a:r>
            <a:br>
              <a:rPr lang="uk-UA" sz="2000" b="1" smtClean="0">
                <a:latin typeface="Georgia" pitchFamily="18" charset="0"/>
              </a:rPr>
            </a:br>
            <a:endParaRPr lang="uk-UA" sz="2000" b="1" dirty="0"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2000" smtClean="0">
                <a:latin typeface="Georgia" pitchFamily="18" charset="0"/>
              </a:rPr>
              <a:t>     </a:t>
            </a:r>
            <a:endParaRPr lang="uk-UA" sz="1800" b="1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uk-UA" sz="1600" b="1" smtClean="0">
                <a:solidFill>
                  <a:schemeClr val="tx2"/>
                </a:solidFill>
                <a:cs typeface="Times New Roman" pitchFamily="18"/>
              </a:rPr>
              <a:t>    </a:t>
            </a:r>
            <a:r>
              <a:rPr lang="uk-UA" sz="1600" b="1" smtClean="0">
                <a:latin typeface="Georgia" pitchFamily="18" charset="0"/>
              </a:rPr>
              <a:t>Відмова        від     паління         можлива    тільки     для   людини,     яка       усвідомлює          що          </a:t>
            </a: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тютюн</a:t>
            </a:r>
            <a:r>
              <a:rPr lang="uk-UA" sz="1600" b="1" smtClean="0">
                <a:solidFill>
                  <a:schemeClr val="tx2"/>
                </a:solidFill>
                <a:latin typeface="Georgia" pitchFamily="18" charset="0"/>
              </a:rPr>
              <a:t>   -      найтонший       інструмент           підриву      </a:t>
            </a: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генетичного      потенціалу      декількох       майбутніх     поколінь.</a:t>
            </a:r>
            <a:r>
              <a:rPr lang="uk-UA" sz="1600" b="1" smtClean="0">
                <a:solidFill>
                  <a:srgbClr val="FF0000"/>
                </a:solidFill>
                <a:cs typeface="Times New Roman" pitchFamily="18"/>
              </a:rPr>
              <a:t> </a:t>
            </a:r>
            <a:br>
              <a:rPr lang="uk-UA" sz="1600" b="1" smtClean="0">
                <a:solidFill>
                  <a:srgbClr val="FF0000"/>
                </a:solidFill>
                <a:cs typeface="Times New Roman" pitchFamily="18"/>
              </a:rPr>
            </a:br>
            <a:r>
              <a:rPr lang="uk-UA" sz="1600" b="1" smtClean="0">
                <a:solidFill>
                  <a:srgbClr val="FF0000"/>
                </a:solidFill>
                <a:cs typeface="Times New Roman" pitchFamily="18"/>
              </a:rPr>
              <a:t>                                                           </a:t>
            </a:r>
            <a:r>
              <a:rPr lang="uk-UA" sz="1600" b="1" smtClean="0">
                <a:latin typeface="Georgia" pitchFamily="18" charset="0"/>
              </a:rPr>
              <a:t>Споживання     будь-якого   </a:t>
            </a:r>
            <a:r>
              <a:rPr lang="uk-UA" sz="1600" b="1" smtClean="0">
                <a:solidFill>
                  <a:schemeClr val="tx2"/>
                </a:solidFill>
                <a:latin typeface="Georgia" pitchFamily="18" charset="0"/>
              </a:rPr>
              <a:t>наркотику,</a:t>
            </a: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      </a:t>
            </a:r>
            <a:r>
              <a:rPr lang="uk-UA" sz="1600" b="1" smtClean="0">
                <a:solidFill>
                  <a:schemeClr val="tx2"/>
                </a:solidFill>
                <a:latin typeface="Georgia" pitchFamily="18" charset="0"/>
              </a:rPr>
              <a:t>включаючи</a:t>
            </a: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uk-UA" sz="1600" b="1" smtClean="0">
                <a:solidFill>
                  <a:schemeClr val="tx2"/>
                </a:solidFill>
                <a:latin typeface="Georgia" pitchFamily="18" charset="0"/>
              </a:rPr>
              <a:t>тютюн    і    алкоголь</a:t>
            </a:r>
            <a:r>
              <a:rPr lang="uk-UA" sz="1600" b="1" smtClean="0">
                <a:latin typeface="Georgia" pitchFamily="18" charset="0"/>
              </a:rPr>
              <a:t>,   в      </a:t>
            </a: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дітородному   віці     </a:t>
            </a:r>
            <a:r>
              <a:rPr lang="uk-UA" sz="1600" b="1" smtClean="0">
                <a:latin typeface="Georgia" pitchFamily="18" charset="0"/>
              </a:rPr>
              <a:t>гарантовано   забезпечує    ті    чи    інші   відхилення     в         психіці,      розумових           здібностях           і    </a:t>
            </a:r>
            <a:r>
              <a:rPr lang="uk-UA" sz="1600" b="1" smtClean="0">
                <a:solidFill>
                  <a:schemeClr val="tx2"/>
                </a:solidFill>
                <a:latin typeface="Georgia" pitchFamily="18" charset="0"/>
              </a:rPr>
              <a:t>здоров’ ї майбутніх      дітей.</a:t>
            </a:r>
            <a:r>
              <a:rPr lang="uk-UA" sz="1500" b="1" smtClean="0">
                <a:solidFill>
                  <a:schemeClr val="tx2"/>
                </a:solidFill>
                <a:latin typeface="Georgia" pitchFamily="18" charset="0"/>
                <a:cs typeface="Times New Roman" pitchFamily="18"/>
              </a:rPr>
              <a:t> </a:t>
            </a:r>
            <a:br>
              <a:rPr lang="uk-UA" sz="1500" b="1" smtClean="0">
                <a:solidFill>
                  <a:schemeClr val="tx2"/>
                </a:solidFill>
                <a:latin typeface="Georgia" pitchFamily="18" charset="0"/>
                <a:cs typeface="Times New Roman" pitchFamily="18"/>
              </a:rPr>
            </a:br>
            <a:r>
              <a:rPr lang="uk-UA" sz="1500" b="1" smtClean="0">
                <a:solidFill>
                  <a:schemeClr val="tx2"/>
                </a:solidFill>
                <a:latin typeface="Georgia" pitchFamily="18" charset="0"/>
                <a:cs typeface="Times New Roman" pitchFamily="18"/>
              </a:rPr>
              <a:t>     </a:t>
            </a:r>
            <a:r>
              <a:rPr lang="uk-UA" sz="1500" b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uk-UA" sz="1500" b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uk-UA" sz="1500" b="1" smtClean="0">
                <a:solidFill>
                  <a:schemeClr val="tx2"/>
                </a:solidFill>
                <a:latin typeface="Georgia" pitchFamily="18" charset="0"/>
              </a:rPr>
              <a:t>           </a:t>
            </a:r>
            <a:r>
              <a:rPr lang="uk-UA" sz="1500" b="1" smtClean="0">
                <a:solidFill>
                  <a:schemeClr val="tx2"/>
                </a:solidFill>
                <a:latin typeface="Georgia" pitchFamily="18" charset="0"/>
                <a:cs typeface="Times New Roman" pitchFamily="18"/>
              </a:rPr>
              <a:t>Приголомшливий     факт:     </a:t>
            </a:r>
            <a:r>
              <a:rPr lang="uk-UA" sz="15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  <a:t>молодь   яка    ніколи    не   палила,   майже    ніколи   не    вживає   героїн   або   кокаїн. </a:t>
            </a:r>
            <a:br>
              <a:rPr lang="uk-UA" sz="15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</a:br>
            <a:r>
              <a:rPr lang="uk-UA" sz="15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  <a:t>          </a:t>
            </a:r>
            <a:r>
              <a:rPr lang="ru-RU" sz="1500" b="1" smtClean="0">
                <a:solidFill>
                  <a:srgbClr val="FA82FA"/>
                </a:solidFill>
                <a:latin typeface="Georgia" pitchFamily="18" charset="0"/>
              </a:rPr>
              <a:t/>
            </a:r>
            <a:br>
              <a:rPr lang="ru-RU" sz="1500" b="1" smtClean="0">
                <a:solidFill>
                  <a:srgbClr val="FA82FA"/>
                </a:solidFill>
                <a:latin typeface="Georgia" pitchFamily="18" charset="0"/>
              </a:rPr>
            </a:br>
            <a:endParaRPr lang="ru-RU" sz="1500" b="1" dirty="0">
              <a:solidFill>
                <a:srgbClr val="FA82FA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uk-UA" sz="2400" smtClean="0">
                <a:latin typeface="Times New Roman" pitchFamily="18"/>
                <a:cs typeface="Times New Roman" pitchFamily="18"/>
              </a:rPr>
              <a:t>      </a:t>
            </a:r>
            <a:r>
              <a:rPr lang="uk-UA" sz="1800" b="1" smtClean="0">
                <a:latin typeface="Georgia" pitchFamily="18" charset="0"/>
                <a:cs typeface="Times New Roman" pitchFamily="18"/>
              </a:rPr>
              <a:t>Увесь   нікотин, чадний   газ,   бенозпірен   і   навіть     деякі радіоактивні    речовини     з     сигарет,    потрапляючи      в  організм   вагітної      жінки,      після     першої      ж     затяжки      </a:t>
            </a:r>
            <a:r>
              <a:rPr lang="uk-UA" sz="1800" b="1" smtClean="0">
                <a:solidFill>
                  <a:srgbClr val="FF0000"/>
                </a:solidFill>
                <a:latin typeface="Georgia" pitchFamily="18" charset="0"/>
                <a:cs typeface="Times New Roman" pitchFamily="18"/>
              </a:rPr>
              <a:t>проникають    крізь     плаценту     до    дитини</a:t>
            </a:r>
            <a:r>
              <a:rPr lang="uk-UA" sz="1800" b="1" smtClean="0">
                <a:latin typeface="Georgia" pitchFamily="18" charset="0"/>
                <a:cs typeface="Times New Roman" pitchFamily="18"/>
              </a:rPr>
              <a:t>.            Причому           концентрація        всіх     цих      речовин    в      організмі     плоду    набагато     вища,     ніж   у     крові     матері!       Від       нікотину    виникає      спазм        судин     плаценти,    і   у    дитини   виникає     </a:t>
            </a:r>
            <a:r>
              <a:rPr lang="uk-UA" sz="1800" b="1" smtClean="0">
                <a:solidFill>
                  <a:srgbClr val="FF0000"/>
                </a:solidFill>
                <a:latin typeface="Georgia" pitchFamily="18" charset="0"/>
                <a:cs typeface="Times New Roman" pitchFamily="18"/>
              </a:rPr>
              <a:t>кисневе      голодування</a:t>
            </a:r>
            <a:r>
              <a:rPr lang="uk-UA" sz="1800" b="1" smtClean="0">
                <a:latin typeface="Georgia" pitchFamily="18" charset="0"/>
                <a:cs typeface="Times New Roman" pitchFamily="18"/>
              </a:rPr>
              <a:t>.      Отруйні   речовини    діють    на    всі     її       </a:t>
            </a:r>
            <a:r>
              <a:rPr lang="uk-UA" sz="1800" b="1" smtClean="0">
                <a:solidFill>
                  <a:srgbClr val="FF0000"/>
                </a:solidFill>
                <a:latin typeface="Georgia" pitchFamily="18" charset="0"/>
                <a:cs typeface="Times New Roman" pitchFamily="18"/>
              </a:rPr>
              <a:t>ніжні       органи</a:t>
            </a:r>
            <a:r>
              <a:rPr lang="uk-UA" sz="1800" b="1" smtClean="0">
                <a:latin typeface="Georgia" pitchFamily="18" charset="0"/>
                <a:cs typeface="Times New Roman" pitchFamily="18"/>
              </a:rPr>
              <a:t>,    заважають      дитині           нормально              розвиватися ,     а   </a:t>
            </a:r>
            <a:r>
              <a:rPr lang="uk-UA" sz="1800" b="1" smtClean="0">
                <a:latin typeface="Georgia" pitchFamily="18" charset="0"/>
              </a:rPr>
              <a:t>надходження    канцерогенів      призводить         до          появи   спадкових        захворювань,        тому     що           змінюється      послідовність   нуклеїнових    кислот,   на    яких     зберігається      інформація      про     всі       ознаки      організму.</a:t>
            </a: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         </a:t>
            </a:r>
            <a:r>
              <a:rPr lang="uk-UA" sz="18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  <a:t>Врешті-решт   більшість     дітей,   народжених        курцями,   з'являються   на    світ   з    низькою   вагою,  часто         хворіють, розвиваються    повільніше,   ніж   їх      однолітки,       частіше вмирають    в     дитинстві.</a:t>
            </a:r>
            <a:r>
              <a:rPr lang="ru-RU" sz="18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  <a:t/>
            </a:r>
            <a:br>
              <a:rPr lang="ru-RU" sz="1800" b="1" smtClean="0">
                <a:solidFill>
                  <a:srgbClr val="FA82FA"/>
                </a:solidFill>
                <a:latin typeface="Georgia" pitchFamily="18" charset="0"/>
                <a:cs typeface="Times New Roman" pitchFamily="18"/>
              </a:rPr>
            </a:br>
            <a:r>
              <a:rPr lang="ru-RU" sz="1800" b="1" smtClean="0">
                <a:latin typeface="Georgia" pitchFamily="18" charset="0"/>
              </a:rPr>
              <a:t> </a:t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  <a:cs typeface="Times New Roman" pitchFamily="18"/>
              </a:rPr>
              <a:t/>
            </a:r>
            <a:br>
              <a:rPr lang="ru-RU" sz="1800" b="1" smtClean="0">
                <a:latin typeface="Georgia" pitchFamily="18" charset="0"/>
                <a:cs typeface="Times New Roman" pitchFamily="18"/>
              </a:rPr>
            </a:br>
            <a:r>
              <a:rPr lang="ru-RU" sz="1800" b="1" smtClean="0">
                <a:latin typeface="Georgia" pitchFamily="18" charset="0"/>
                <a:cs typeface="Times New Roman" pitchFamily="18"/>
              </a:rPr>
              <a:t>      </a:t>
            </a:r>
            <a:r>
              <a:rPr lang="ru-RU" sz="1200" smtClean="0"/>
              <a:t/>
            </a:r>
            <a:br>
              <a:rPr lang="ru-RU" sz="1200" smtClean="0"/>
            </a:b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>
              <a:buNone/>
            </a:pPr>
            <a:r>
              <a:rPr lang="uk-UA" sz="1600" b="1" smtClean="0">
                <a:latin typeface="Times New Roman" pitchFamily="18"/>
              </a:rPr>
              <a:t>       Британські    вчені    виявили,   що кожні  </a:t>
            </a:r>
            <a:r>
              <a:rPr lang="uk-UA" sz="1600" b="1" smtClean="0">
                <a:solidFill>
                  <a:srgbClr val="FF0000"/>
                </a:solidFill>
                <a:latin typeface="Times New Roman" pitchFamily="18"/>
              </a:rPr>
              <a:t>15</a:t>
            </a:r>
            <a:r>
              <a:rPr lang="uk-UA" sz="1600" b="1" smtClean="0">
                <a:latin typeface="Times New Roman" pitchFamily="18"/>
              </a:rPr>
              <a:t> цигарок     </a:t>
            </a:r>
            <a:r>
              <a:rPr lang="uk-UA" sz="1600" b="1" smtClean="0">
                <a:solidFill>
                  <a:srgbClr val="FF0000"/>
                </a:solidFill>
                <a:latin typeface="Times New Roman" pitchFamily="18"/>
              </a:rPr>
              <a:t>викликають  </a:t>
            </a:r>
            <a:r>
              <a:rPr lang="uk-UA" sz="1600" b="1" smtClean="0">
                <a:latin typeface="Times New Roman" pitchFamily="18"/>
              </a:rPr>
              <a:t> одну   </a:t>
            </a:r>
            <a:r>
              <a:rPr lang="uk-UA" sz="1600" b="1" smtClean="0">
                <a:solidFill>
                  <a:srgbClr val="FF0000"/>
                </a:solidFill>
                <a:latin typeface="Times New Roman" pitchFamily="18"/>
              </a:rPr>
              <a:t>мутацію</a:t>
            </a:r>
            <a:r>
              <a:rPr lang="uk-UA" sz="1600" b="1" smtClean="0">
                <a:latin typeface="Times New Roman" pitchFamily="18"/>
              </a:rPr>
              <a:t>  в  геномі   людини.  Вони також довели,     що   паління пошкоджує    більше   </a:t>
            </a:r>
            <a:r>
              <a:rPr lang="uk-UA" sz="1600" b="1" smtClean="0">
                <a:solidFill>
                  <a:srgbClr val="FF0000"/>
                </a:solidFill>
                <a:latin typeface="Times New Roman" pitchFamily="18"/>
              </a:rPr>
              <a:t>300  </a:t>
            </a:r>
            <a:r>
              <a:rPr lang="uk-UA" sz="1600" b="1" smtClean="0">
                <a:latin typeface="Times New Roman" pitchFamily="18"/>
              </a:rPr>
              <a:t>генів.    Найбільш  за  все   страждає     імунна     система,    так   як   під  дією  </a:t>
            </a:r>
            <a:r>
              <a:rPr lang="uk-UA" sz="1600" b="1" smtClean="0">
                <a:solidFill>
                  <a:srgbClr val="FF0000"/>
                </a:solidFill>
                <a:latin typeface="Times New Roman" pitchFamily="18"/>
              </a:rPr>
              <a:t>нікотину </a:t>
            </a:r>
            <a:r>
              <a:rPr lang="uk-UA" sz="1600" b="1" smtClean="0">
                <a:latin typeface="Times New Roman" pitchFamily="18"/>
              </a:rPr>
              <a:t>формуються  ракові клітини.</a:t>
            </a:r>
            <a:r>
              <a:rPr lang="uk-UA" sz="1600" smtClean="0">
                <a:latin typeface="Times New Roman" pitchFamily="18"/>
              </a:rPr>
              <a:t>  </a:t>
            </a:r>
            <a:br>
              <a:rPr lang="uk-UA" sz="1600" smtClean="0">
                <a:latin typeface="Times New Roman" pitchFamily="18"/>
              </a:rPr>
            </a:br>
            <a:r>
              <a:rPr lang="uk-UA" sz="1600" b="1" smtClean="0">
                <a:solidFill>
                  <a:srgbClr val="FF0000"/>
                </a:solidFill>
                <a:latin typeface="Georgia" pitchFamily="18" charset="0"/>
              </a:rPr>
              <a:t>Ці  нещасні  жертви — наші   діти   і   майбутнє   України.</a:t>
            </a:r>
            <a:endParaRPr lang="uk-UA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2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        Ціна  паління   -  життя,   безневинна   на   вигляд    сигарета,      яка   є   для   багатьох   спочатку   забавою,   а   потім    задоволенням,     перетворюється      з   часом   на   ворога,   забирає    здоров'я  у  кожного  -   хто   не    зумів     вчасно  одуматися.  </vt:lpstr>
      <vt:lpstr>     </vt:lpstr>
      <vt:lpstr>    Відмова        від     паління         можлива    тільки     для   людини,     яка       усвідомлює          що          тютюн   -      найтонший       інструмент           підриву      генетичного      потенціалу      декількох       майбутніх     поколінь.                                                             Споживання     будь-якого   наркотику,      включаючи  тютюн    і    алкоголь,   в      дітородному   віці     гарантовано   забезпечує    ті    чи    інші   відхилення     в         психіці,      розумових           здібностях           і    здоров’ ї майбутніх      дітей.                   Приголомшливий     факт:     молодь   яка    ніколи    не   палила,   майже    ніколи   не    вживає   героїн   або   кокаїн.             </vt:lpstr>
      <vt:lpstr>      Увесь   нікотин, чадний   газ,   бенозпірен   і   навіть     деякі радіоактивні    речовини     з     сигарет,    потрапляючи      в  організм   вагітної      жінки,      після     першої      ж     затяжки      проникають    крізь     плаценту     до    дитини.            Причому           концентрація        всіх     цих      речовин    в      організмі     плоду    набагато     вища,     ніж   у     крові     матері!       Від       нікотину    виникає      спазм        судин     плаценти,    і   у    дитини   виникає     кисневе      голодування.      Отруйні   речовини    діють    на    всі     її       ніжні       органи,    заважають      дитині           нормально              розвиватися ,     а   надходження    канцерогенів      призводить         до          появи   спадкових        захворювань,        тому     що           змінюється      послідовність   нуклеїнових    кислот,   на    яких     зберігається      інформація      про     всі       ознаки      організму.           Врешті-решт   більшість     дітей,   народжених        курцями,   з'являються   на    світ   з    низькою   вагою,  часто         хворіють, розвиваються    повільніше,   ніж   їх      однолітки,       частіше вмирають    в     дитинстві.           </vt:lpstr>
      <vt:lpstr>       Британські    вчені    виявили,   що кожні  15 цигарок     викликають   одну   мутацію  в  геномі   людини.  Вони також довели,     що   паління пошкоджує    більше   300  генів.    Найбільш  за  все   страждає     імунна     система,    так   як   під  дією  нікотину формуються  ракові клітини.   Ці  нещасні  жертви — наші   діти   і   майбутнє   України.</vt:lpstr>
      <vt:lpstr>Презентация PowerPoint</vt:lpstr>
      <vt:lpstr>Презентация PowerPoint</vt:lpstr>
      <vt:lpstr>Презентация PowerPoint</vt:lpstr>
      <vt:lpstr>   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1</cp:revision>
  <dcterms:created xsi:type="dcterms:W3CDTF">2017-04-12T08:35:42Z</dcterms:created>
  <dcterms:modified xsi:type="dcterms:W3CDTF">2017-04-12T08:35:43Z</dcterms:modified>
</cp:coreProperties>
</file>